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f18cc3fc4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f18cc3fc4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be05d92e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fbe05d92e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fbe05d92e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fbe05d92e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fbe05d92e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fbe05d92e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fbe05d92e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fbe05d92e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9e470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9e47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18cc3fc4c_0_2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18cc3fc4c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6f9e470d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6f9e470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18cc3fc4c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f18cc3fc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6f9e470d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6f9e470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6f9e470d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6f9e470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18cc3fc4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f18cc3fc4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18cc3fc4c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18cc3fc4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Redes Neurais Generativas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Implementação em Python/Tensorflow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/>
          <p:nvPr/>
        </p:nvSpPr>
        <p:spPr>
          <a:xfrm>
            <a:off x="815250" y="237175"/>
            <a:ext cx="770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Nosso Exemplo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3" name="Google Shape;18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51275"/>
            <a:ext cx="8839201" cy="3854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 txBox="1"/>
          <p:nvPr/>
        </p:nvSpPr>
        <p:spPr>
          <a:xfrm>
            <a:off x="815250" y="237175"/>
            <a:ext cx="770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Outro exemplo</a:t>
            </a:r>
            <a:r>
              <a:rPr b="1" lang="pt-B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Exemplo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9" name="Google Shape;18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625" y="1113225"/>
            <a:ext cx="8486750" cy="323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/>
        </p:nvSpPr>
        <p:spPr>
          <a:xfrm>
            <a:off x="815250" y="237175"/>
            <a:ext cx="770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Outro exemplo Exemplo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5" name="Google Shape;19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6488" y="833825"/>
            <a:ext cx="4157921" cy="4139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/>
          <p:nvPr/>
        </p:nvSpPr>
        <p:spPr>
          <a:xfrm>
            <a:off x="815250" y="237175"/>
            <a:ext cx="770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Outro exemplo Exemplo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7475" y="877475"/>
            <a:ext cx="3315951" cy="413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 txBox="1"/>
          <p:nvPr/>
        </p:nvSpPr>
        <p:spPr>
          <a:xfrm>
            <a:off x="815250" y="237175"/>
            <a:ext cx="770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Outro exemplo Exemplo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7" name="Google Shape;2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8213" y="912400"/>
            <a:ext cx="4154480" cy="413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Ementa</a:t>
            </a:r>
            <a:endParaRPr/>
          </a:p>
        </p:txBody>
      </p:sp>
      <p:grpSp>
        <p:nvGrpSpPr>
          <p:cNvPr id="92" name="Google Shape;92;p14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93" name="Google Shape;93;p14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4"/>
          <p:cNvSpPr txBox="1"/>
          <p:nvPr>
            <p:ph idx="4294967295" type="body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</a:rPr>
              <a:t>TF (19/11)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96" name="Google Shape;96;p14"/>
          <p:cNvSpPr txBox="1"/>
          <p:nvPr>
            <p:ph idx="4294967295" type="body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TF + Python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Análise GAN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Generative Adversarial Networks</a:t>
            </a:r>
            <a:endParaRPr sz="1400"/>
          </a:p>
        </p:txBody>
      </p:sp>
      <p:grpSp>
        <p:nvGrpSpPr>
          <p:cNvPr id="97" name="Google Shape;97;p14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98" name="Google Shape;98;p14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14"/>
          <p:cNvSpPr txBox="1"/>
          <p:nvPr>
            <p:ph idx="4294967295" type="body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</a:rPr>
              <a:t>Torch (26/11)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01" name="Google Shape;101;p14"/>
          <p:cNvSpPr txBox="1"/>
          <p:nvPr>
            <p:ph idx="4294967295" type="body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Python + Torch/Torch Vision</a:t>
            </a:r>
            <a:endParaRPr sz="1600"/>
          </a:p>
        </p:txBody>
      </p:sp>
      <p:grpSp>
        <p:nvGrpSpPr>
          <p:cNvPr id="102" name="Google Shape;102;p14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103" name="Google Shape;103;p14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4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4"/>
          <p:cNvSpPr txBox="1"/>
          <p:nvPr>
            <p:ph idx="4294967295" type="body"/>
          </p:nvPr>
        </p:nvSpPr>
        <p:spPr>
          <a:xfrm>
            <a:off x="6212475" y="1304875"/>
            <a:ext cx="2632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</a:rPr>
              <a:t>Torch (03/12)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06" name="Google Shape;106;p14"/>
          <p:cNvSpPr txBox="1"/>
          <p:nvPr>
            <p:ph idx="4294967295" type="body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YoloV4 implementado em Torch/Torch Vision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problema</a:t>
            </a:r>
            <a:endParaRPr/>
          </a:p>
        </p:txBody>
      </p:sp>
      <p:grpSp>
        <p:nvGrpSpPr>
          <p:cNvPr id="112" name="Google Shape;112;p15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113" name="Google Shape;113;p15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5"/>
          <p:cNvSpPr txBox="1"/>
          <p:nvPr>
            <p:ph idx="4294967295" type="body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</a:rPr>
              <a:t>O ambiente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16" name="Google Shape;116;p15"/>
          <p:cNvSpPr txBox="1"/>
          <p:nvPr>
            <p:ph idx="4294967295" type="body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Veículos e pessoas circulando livremente.</a:t>
            </a:r>
            <a:br>
              <a:rPr lang="pt-BR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Condições ambientais diversas (sol, chuva, dia, noite).</a:t>
            </a:r>
            <a:br>
              <a:rPr lang="pt-BR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Ambiente urbano com iluminação artificial, reflexos, barreiras, etc</a:t>
            </a:r>
            <a:endParaRPr sz="1400"/>
          </a:p>
        </p:txBody>
      </p:sp>
      <p:grpSp>
        <p:nvGrpSpPr>
          <p:cNvPr id="117" name="Google Shape;117;p15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118" name="Google Shape;118;p15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15"/>
          <p:cNvSpPr txBox="1"/>
          <p:nvPr>
            <p:ph idx="4294967295" type="body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</a:rPr>
              <a:t>O Contexto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21" name="Google Shape;121;p15"/>
          <p:cNvSpPr txBox="1"/>
          <p:nvPr>
            <p:ph idx="4294967295" type="body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Necessidade de identificar ocorrências:</a:t>
            </a:r>
            <a:br>
              <a:rPr lang="pt-BR" sz="1600"/>
            </a:b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Tumultos,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Assaltos,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Infrações de trânsito</a:t>
            </a:r>
            <a:endParaRPr sz="1600"/>
          </a:p>
        </p:txBody>
      </p:sp>
      <p:grpSp>
        <p:nvGrpSpPr>
          <p:cNvPr id="122" name="Google Shape;122;p15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123" name="Google Shape;123;p15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5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5"/>
          <p:cNvSpPr txBox="1"/>
          <p:nvPr>
            <p:ph idx="4294967295" type="body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</a:rPr>
              <a:t>O problema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26" name="Google Shape;126;p15"/>
          <p:cNvSpPr txBox="1"/>
          <p:nvPr>
            <p:ph idx="4294967295" type="body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Identificar as ocorrências usando: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Computador embarcado, de borda (IoT),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Câmera simples,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Veículo em movimento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Desafios</a:t>
            </a:r>
            <a:endParaRPr/>
          </a:p>
        </p:txBody>
      </p:sp>
      <p:sp>
        <p:nvSpPr>
          <p:cNvPr id="132" name="Google Shape;132;p16"/>
          <p:cNvSpPr/>
          <p:nvPr/>
        </p:nvSpPr>
        <p:spPr>
          <a:xfrm>
            <a:off x="432350" y="1304875"/>
            <a:ext cx="2469300" cy="607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6"/>
          <p:cNvSpPr txBox="1"/>
          <p:nvPr>
            <p:ph idx="4294967295" type="body"/>
          </p:nvPr>
        </p:nvSpPr>
        <p:spPr>
          <a:xfrm>
            <a:off x="432350" y="14515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Desafio </a:t>
            </a:r>
            <a:r>
              <a:rPr lang="pt-BR">
                <a:solidFill>
                  <a:schemeClr val="lt1"/>
                </a:solidFill>
              </a:rPr>
              <a:t>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4" name="Google Shape;134;p16"/>
          <p:cNvSpPr txBox="1"/>
          <p:nvPr>
            <p:ph idx="4294967295" type="body"/>
          </p:nvPr>
        </p:nvSpPr>
        <p:spPr>
          <a:xfrm>
            <a:off x="432350" y="2070575"/>
            <a:ext cx="24717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/>
              <a:t>Capturar imagens</a:t>
            </a:r>
            <a:endParaRPr b="1"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Resolução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Nitidez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Cromaticidade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Taxa de captura</a:t>
            </a:r>
            <a:endParaRPr sz="1600"/>
          </a:p>
        </p:txBody>
      </p:sp>
      <p:sp>
        <p:nvSpPr>
          <p:cNvPr id="135" name="Google Shape;135;p16"/>
          <p:cNvSpPr/>
          <p:nvPr/>
        </p:nvSpPr>
        <p:spPr>
          <a:xfrm>
            <a:off x="3044777" y="1304875"/>
            <a:ext cx="2760600" cy="6078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6"/>
          <p:cNvSpPr txBox="1"/>
          <p:nvPr>
            <p:ph idx="4294967295" type="body"/>
          </p:nvPr>
        </p:nvSpPr>
        <p:spPr>
          <a:xfrm>
            <a:off x="3336150" y="14515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Desafio </a:t>
            </a:r>
            <a:r>
              <a:rPr lang="pt-BR">
                <a:solidFill>
                  <a:schemeClr val="lt1"/>
                </a:solidFill>
              </a:rPr>
              <a:t>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7" name="Google Shape;137;p16"/>
          <p:cNvSpPr txBox="1"/>
          <p:nvPr>
            <p:ph idx="4294967295" type="body"/>
          </p:nvPr>
        </p:nvSpPr>
        <p:spPr>
          <a:xfrm>
            <a:off x="3336146" y="2070575"/>
            <a:ext cx="24717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/>
              <a:t>Detetar objetos</a:t>
            </a:r>
            <a:endParaRPr b="1"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Memória limitada</a:t>
            </a:r>
            <a:endParaRPr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CPU limitada</a:t>
            </a:r>
            <a:endParaRPr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Energia limitada</a:t>
            </a:r>
            <a:endParaRPr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Taxa de deteção</a:t>
            </a:r>
            <a:endParaRPr sz="1600"/>
          </a:p>
          <a:p>
            <a:pPr indent="-330200" lvl="0" marL="457200" rtl="0" algn="l">
              <a:spcBef>
                <a:spcPts val="800"/>
              </a:spcBef>
              <a:spcAft>
                <a:spcPts val="800"/>
              </a:spcAft>
              <a:buSzPts val="1600"/>
              <a:buChar char="●"/>
            </a:pPr>
            <a:r>
              <a:rPr lang="pt-BR" sz="1600"/>
              <a:t>Qualidade de deteção</a:t>
            </a:r>
            <a:endParaRPr sz="1600"/>
          </a:p>
        </p:txBody>
      </p:sp>
      <p:sp>
        <p:nvSpPr>
          <p:cNvPr id="138" name="Google Shape;138;p16"/>
          <p:cNvSpPr/>
          <p:nvPr/>
        </p:nvSpPr>
        <p:spPr>
          <a:xfrm>
            <a:off x="5948502" y="1304875"/>
            <a:ext cx="2760600" cy="6078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 txBox="1"/>
          <p:nvPr>
            <p:ph idx="4294967295" type="body"/>
          </p:nvPr>
        </p:nvSpPr>
        <p:spPr>
          <a:xfrm>
            <a:off x="6254233" y="14515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Desafio </a:t>
            </a:r>
            <a:r>
              <a:rPr lang="pt-BR">
                <a:solidFill>
                  <a:schemeClr val="lt1"/>
                </a:solidFill>
              </a:rPr>
              <a:t>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0" name="Google Shape;140;p16"/>
          <p:cNvSpPr txBox="1"/>
          <p:nvPr>
            <p:ph idx="4294967295" type="body"/>
          </p:nvPr>
        </p:nvSpPr>
        <p:spPr>
          <a:xfrm>
            <a:off x="6254226" y="2070575"/>
            <a:ext cx="24717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/>
              <a:t>Gerar notificações confiáveis</a:t>
            </a:r>
            <a:endParaRPr b="1"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Identificação parcial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Placas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Cluster de objetos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Tumultos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Contexto de objetos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Assaltante,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Policial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Foco:</a:t>
            </a:r>
            <a:endParaRPr/>
          </a:p>
        </p:txBody>
      </p:sp>
      <p:sp>
        <p:nvSpPr>
          <p:cNvPr id="146" name="Google Shape;146;p17"/>
          <p:cNvSpPr/>
          <p:nvPr/>
        </p:nvSpPr>
        <p:spPr>
          <a:xfrm>
            <a:off x="1796050" y="1312300"/>
            <a:ext cx="2469300" cy="607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7"/>
          <p:cNvSpPr txBox="1"/>
          <p:nvPr>
            <p:ph idx="4294967295" type="body"/>
          </p:nvPr>
        </p:nvSpPr>
        <p:spPr>
          <a:xfrm>
            <a:off x="1796050" y="1459001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Desafio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8" name="Google Shape;148;p17"/>
          <p:cNvSpPr txBox="1"/>
          <p:nvPr>
            <p:ph idx="4294967295" type="body"/>
          </p:nvPr>
        </p:nvSpPr>
        <p:spPr>
          <a:xfrm>
            <a:off x="1796050" y="2078000"/>
            <a:ext cx="24717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/>
              <a:t>Capturar imagens</a:t>
            </a:r>
            <a:endParaRPr b="1"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Resolução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Nitidez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Cromaticidade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Taxa de captura</a:t>
            </a:r>
            <a:endParaRPr sz="1600"/>
          </a:p>
        </p:txBody>
      </p:sp>
      <p:sp>
        <p:nvSpPr>
          <p:cNvPr id="149" name="Google Shape;149;p17"/>
          <p:cNvSpPr/>
          <p:nvPr/>
        </p:nvSpPr>
        <p:spPr>
          <a:xfrm>
            <a:off x="4408477" y="1312300"/>
            <a:ext cx="2760600" cy="6078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7"/>
          <p:cNvSpPr txBox="1"/>
          <p:nvPr>
            <p:ph idx="4294967295" type="body"/>
          </p:nvPr>
        </p:nvSpPr>
        <p:spPr>
          <a:xfrm>
            <a:off x="4699850" y="1459001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Desafio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1" name="Google Shape;151;p17"/>
          <p:cNvSpPr txBox="1"/>
          <p:nvPr>
            <p:ph idx="4294967295" type="body"/>
          </p:nvPr>
        </p:nvSpPr>
        <p:spPr>
          <a:xfrm>
            <a:off x="4699846" y="2078000"/>
            <a:ext cx="24717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/>
              <a:t>Detetar objetos</a:t>
            </a:r>
            <a:endParaRPr b="1"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Memória limitada</a:t>
            </a:r>
            <a:endParaRPr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CPU limitada</a:t>
            </a:r>
            <a:endParaRPr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Energia limitada</a:t>
            </a:r>
            <a:endParaRPr sz="16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Taxa de deteção</a:t>
            </a:r>
            <a:endParaRPr sz="1600"/>
          </a:p>
          <a:p>
            <a:pPr indent="-330200" lvl="0" marL="457200" rtl="0" algn="l">
              <a:spcBef>
                <a:spcPts val="800"/>
              </a:spcBef>
              <a:spcAft>
                <a:spcPts val="800"/>
              </a:spcAft>
              <a:buSzPts val="1600"/>
              <a:buChar char="●"/>
            </a:pPr>
            <a:r>
              <a:rPr lang="pt-BR" sz="1600"/>
              <a:t>Qualidade de deteção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/>
          <p:nvPr>
            <p:ph type="title"/>
          </p:nvPr>
        </p:nvSpPr>
        <p:spPr>
          <a:xfrm>
            <a:off x="265500" y="1151100"/>
            <a:ext cx="4045200" cy="201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Generative Adversarial Networks</a:t>
            </a:r>
            <a:endParaRPr/>
          </a:p>
        </p:txBody>
      </p:sp>
      <p:sp>
        <p:nvSpPr>
          <p:cNvPr id="157" name="Google Shape;157;p18"/>
          <p:cNvSpPr txBox="1"/>
          <p:nvPr>
            <p:ph idx="1" type="subTitle"/>
          </p:nvPr>
        </p:nvSpPr>
        <p:spPr>
          <a:xfrm>
            <a:off x="265500" y="3161101"/>
            <a:ext cx="4045200" cy="5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São</a:t>
            </a:r>
            <a:endParaRPr/>
          </a:p>
        </p:txBody>
      </p:sp>
      <p:sp>
        <p:nvSpPr>
          <p:cNvPr id="158" name="Google Shape;158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100">
                <a:highlight>
                  <a:schemeClr val="dk1"/>
                </a:highlight>
              </a:rPr>
              <a:t>Referindo-se às GANs, o diretor de pesquisa de IA do Facebook, Yann LeCun, chamou o treinamento adversário de “a ideia mais interessante nos últimos 10 anos em Machine Learning”.</a:t>
            </a:r>
            <a:endParaRPr sz="2700"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938" y="1350449"/>
            <a:ext cx="6982124" cy="342287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9"/>
          <p:cNvSpPr txBox="1"/>
          <p:nvPr/>
        </p:nvSpPr>
        <p:spPr>
          <a:xfrm>
            <a:off x="1030450" y="454100"/>
            <a:ext cx="704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chemeClr val="lt1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PINTURAS GERADAS POR GANs</a:t>
            </a:r>
            <a:endParaRPr b="1" sz="2200">
              <a:solidFill>
                <a:schemeClr val="lt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 txBox="1"/>
          <p:nvPr/>
        </p:nvSpPr>
        <p:spPr>
          <a:xfrm>
            <a:off x="815250" y="237175"/>
            <a:ext cx="770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ALGORÍTMOS GENERATIVOS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0"/>
          <p:cNvSpPr txBox="1"/>
          <p:nvPr/>
        </p:nvSpPr>
        <p:spPr>
          <a:xfrm>
            <a:off x="532650" y="847950"/>
            <a:ext cx="7983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Algoritmos Discriminativos: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pt-BR" sz="2000">
                <a:solidFill>
                  <a:schemeClr val="lt1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Dada uma entrada ‘a’ qual a probabilidade dela pertencer à classe ‘C’?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pt-BR" sz="2000">
                <a:solidFill>
                  <a:schemeClr val="lt1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P(C|x) onde C é a classe e x é o dado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0"/>
          <p:cNvSpPr txBox="1"/>
          <p:nvPr/>
        </p:nvSpPr>
        <p:spPr>
          <a:xfrm>
            <a:off x="541425" y="2803175"/>
            <a:ext cx="79743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Algoritmos Generativos: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pt-BR" sz="2000">
                <a:solidFill>
                  <a:schemeClr val="lt1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Data uma classe C, construa uma entrada x que pertença a esta classe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/>
        </p:nvSpPr>
        <p:spPr>
          <a:xfrm>
            <a:off x="815250" y="237175"/>
            <a:ext cx="770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Modelo de GAN (Treinamento)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7" name="Google Shape;17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6925"/>
            <a:ext cx="8839199" cy="3237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